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12" autoAdjust="0"/>
  </p:normalViewPr>
  <p:slideViewPr>
    <p:cSldViewPr snapToGrid="0">
      <p:cViewPr varScale="1">
        <p:scale>
          <a:sx n="120" d="100"/>
          <a:sy n="120" d="100"/>
        </p:scale>
        <p:origin x="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kalcounty.com\private\Airport%20Admin\Air%20Service\25Monthly%20Air%20Service%20Stakeholder%20Report%20DRAF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Apples to Apples: Airfare</a:t>
            </a:r>
            <a:r>
              <a:rPr lang="en-US" sz="1200" b="1" baseline="0"/>
              <a:t> Comparison on AA &amp; DL at Area Airports -- 4Q Rolling One-Way Fare (Q3 2024)</a:t>
            </a:r>
            <a:endParaRPr lang="en-US" sz="12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131-4AE9-B899-CDDB43CB83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'Fare Compare'!$A$19:$A$25</c:f>
              <c:strCache>
                <c:ptCount val="7"/>
                <c:pt idx="0">
                  <c:v>AZO</c:v>
                </c:pt>
                <c:pt idx="1">
                  <c:v>LAN</c:v>
                </c:pt>
                <c:pt idx="2">
                  <c:v>MBS</c:v>
                </c:pt>
                <c:pt idx="3">
                  <c:v>GRR</c:v>
                </c:pt>
                <c:pt idx="4">
                  <c:v>DTW</c:v>
                </c:pt>
                <c:pt idx="5">
                  <c:v>SBN</c:v>
                </c:pt>
                <c:pt idx="6">
                  <c:v>FNT</c:v>
                </c:pt>
              </c:strCache>
            </c:strRef>
          </c:cat>
          <c:val>
            <c:numRef>
              <c:f>'Fare Compare'!$B$19:$B$25</c:f>
              <c:numCache>
                <c:formatCode>"$"#,##0</c:formatCode>
                <c:ptCount val="7"/>
                <c:pt idx="0">
                  <c:v>260.01</c:v>
                </c:pt>
                <c:pt idx="1">
                  <c:v>237.22</c:v>
                </c:pt>
                <c:pt idx="2">
                  <c:v>296.25</c:v>
                </c:pt>
                <c:pt idx="3">
                  <c:v>265.37</c:v>
                </c:pt>
                <c:pt idx="4">
                  <c:v>268.57</c:v>
                </c:pt>
                <c:pt idx="5">
                  <c:v>278.86</c:v>
                </c:pt>
                <c:pt idx="6">
                  <c:v>228.1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31-4AE9-B899-CDDB43CB8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34567056"/>
        <c:axId val="634574928"/>
        <c:axId val="0"/>
      </c:bar3DChart>
      <c:catAx>
        <c:axId val="63456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4574928"/>
        <c:crosses val="autoZero"/>
        <c:auto val="1"/>
        <c:lblAlgn val="ctr"/>
        <c:lblOffset val="100"/>
        <c:noMultiLvlLbl val="0"/>
      </c:catAx>
      <c:valAx>
        <c:axId val="634574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4567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38100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F87ED-066A-497C-978A-415E1A493D0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1EE0C-5D72-469B-9012-3D208C29C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9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Average Fared Fare in </a:t>
            </a:r>
            <a:r>
              <a:rPr lang="en-US" dirty="0" err="1"/>
              <a:t>Q3</a:t>
            </a:r>
            <a:r>
              <a:rPr lang="en-US" dirty="0"/>
              <a:t> 2023 was $214. You can see the difference Avelo had in driving that down with the MCO fare.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1EE0C-5D72-469B-9012-3D208C29C7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9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2C2F-25BF-A0A1-AFC7-A78788C5F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43576-5619-D8B3-4BE1-D1FC80503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5C067-3001-B8BB-4822-2F61D5B8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4E8F-F18A-1D93-BC2E-DB2DC21B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18809-4248-BFFF-18BA-4543D467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5FB1-9076-FA5A-027A-953AB667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CABA-B785-3ACD-9849-8C92B423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E052-37D7-AE87-DDED-2065BE41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ECC4-044D-3234-55CD-7270836C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6C4B0-EE9A-838A-363C-53AE2E7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1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60511-CF38-37DB-80B2-B991C6762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D1A4D-9FFD-8DEB-AEA8-6592DD6A7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3C4AA-FAD8-C4AE-EC67-F5E38FC0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48C7-6D94-4BFA-C6A4-7C9F3848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ED07-D21A-37B8-351E-1179ACFE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9D19-9752-A894-05EA-8B065C2F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A322-0BBA-D84C-77DC-CB64A317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10BF-576E-0BC4-06A7-F6B534D4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96F1-700B-C917-24C0-11B9B92D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63D0C-FC61-B01B-883D-B72C2DAE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E65F-7CB0-E24E-7397-361FE252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309E8-E883-BB06-9CC3-EF15EC023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3CC63-1680-0A1D-4D8B-38DB4C26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45D8-50DB-AD6B-3864-397323F3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CC30-D6D3-C15E-67DF-0D5A85A8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C9A3-19CB-A7C3-872D-67F699A9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DC9-422F-508E-157E-779CAAD2D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213FA-4A96-3B5A-D48F-AB64F8867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C4BE-8679-F2D9-C931-B807A85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23804-CF1F-B8D9-FC78-A8CD25E7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B91A-2831-0AFE-6CCD-86826BDA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374F-9BFC-4183-EC36-96030D8C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B86D-6570-0901-B718-8A9D957A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392F8-B04B-1CAD-5AEC-27F7C5C96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15333-74CE-1B39-FC67-054D7EB11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0355-0D02-1A3A-02EC-078CD0F01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EA6DB-7DB3-85D0-4105-DA521439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3913F-64B7-ECCA-45CF-07745BB0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001E5-7391-8AA4-A148-2506D640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B617-8130-2B86-BFFF-49F8745C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1529E-2432-3D0E-15FA-6EE24A33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3F9F7-A2DB-7147-F66B-2FDB71AD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86677-2DF9-4297-D335-28DDDCC8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E4D1-A084-065F-D9FE-2E06A154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82EF7-957E-82B1-B371-AC829B5D3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C4E-4625-D198-F3E7-0D455788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5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8AF5-8AA1-E797-2140-0A60A66B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E0DFD-7C60-EDD1-374C-D677AFCD1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0B623-D57F-C080-A369-891FEED15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6796A-D8C1-02AC-6D8E-FA72A1D5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D751E-A84E-EDC0-9EEA-AC43C12A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93B8-20CD-1875-664A-B4E75333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075C-792D-0726-EB65-4332C15C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55B18-4408-1B18-E58F-01F5DA543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7F4B5-7670-C590-C06E-F8D5D6FB7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04247-5C7D-C740-797F-D752116B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71225-2C5C-BE92-DFE7-42A01802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9B480-C02B-7B54-827F-5DF7FDF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0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32D14-B3C8-9AC2-D31C-4D796A1C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32D34-884E-0744-F158-967BF746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9254-838E-3419-C7F0-32E4596BF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674E-F1C7-4762-8905-110DBCA4942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A7DF3-DFD3-4629-CE40-953CC4A3C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0FAC-43BC-A691-79B4-7D460E48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descr="heading title stating the airport monthly statistics for june 2024">
            <a:extLst>
              <a:ext uri="{FF2B5EF4-FFF2-40B4-BE49-F238E27FC236}">
                <a16:creationId xmlns:a16="http://schemas.microsoft.com/office/drawing/2014/main" id="{47262E43-2A4E-FD0A-F9B9-5435B3A83A03}"/>
              </a:ext>
            </a:extLst>
          </p:cNvPr>
          <p:cNvSpPr/>
          <p:nvPr/>
        </p:nvSpPr>
        <p:spPr>
          <a:xfrm>
            <a:off x="0" y="0"/>
            <a:ext cx="12192000" cy="6505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AF7ABF-6C42-B7C4-A4BC-73B09101C467}"/>
              </a:ext>
            </a:extLst>
          </p:cNvPr>
          <p:cNvSpPr txBox="1"/>
          <p:nvPr/>
        </p:nvSpPr>
        <p:spPr>
          <a:xfrm>
            <a:off x="2111594" y="140108"/>
            <a:ext cx="8935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Kalamazoo/Battle Creek International Airport Monthly Statistics – November/December 2024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DC7A9E7-3B19-08E0-1828-BEE1B8E3D8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6476" y="657499"/>
            <a:ext cx="4200525" cy="30956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1E19539-3020-2523-169A-5ED81CD5D8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2225" y="3831817"/>
            <a:ext cx="3629025" cy="28860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F4C8E78-1818-5A92-0BA1-65A9EEC92B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070" y="705244"/>
            <a:ext cx="7653867" cy="16658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556133-5C4D-DB9D-8B89-92E610692F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071" y="4405607"/>
            <a:ext cx="3724366" cy="2412969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877F8D2-B7A5-D7FB-89F1-CFE4E9651D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1157611"/>
              </p:ext>
            </p:extLst>
          </p:nvPr>
        </p:nvGraphicFramePr>
        <p:xfrm>
          <a:off x="3945469" y="4386461"/>
          <a:ext cx="3818468" cy="2412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0ADC099-71C4-9B84-5A10-6E6D682DB4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0070" y="2471539"/>
            <a:ext cx="7653867" cy="173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2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62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A. Williams</dc:creator>
  <cp:lastModifiedBy>Craig A. Williams</cp:lastModifiedBy>
  <cp:revision>12</cp:revision>
  <dcterms:created xsi:type="dcterms:W3CDTF">2024-08-06T15:43:59Z</dcterms:created>
  <dcterms:modified xsi:type="dcterms:W3CDTF">2025-01-15T22:01:23Z</dcterms:modified>
</cp:coreProperties>
</file>