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18" d="100"/>
          <a:sy n="118" d="100"/>
        </p:scale>
        <p:origin x="2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kalcounty.com\private\Airport%20Admin\Air%20Service\25Monthly%20Air%20Service%20Stakeholder%20Report%20DRAF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Apples to Apples: Airfare</a:t>
            </a:r>
            <a:r>
              <a:rPr lang="en-US" sz="1200" b="1" baseline="0"/>
              <a:t> Comparison on AA &amp; DL at Area Airports -- 4Q Rolling One-Way Fare (Q3 2024)</a:t>
            </a:r>
            <a:endParaRPr lang="en-US" sz="1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131-4AE9-B899-CDDB43CB83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'Fare Compare'!$A$19:$A$25</c:f>
              <c:strCache>
                <c:ptCount val="7"/>
                <c:pt idx="0">
                  <c:v>AZO</c:v>
                </c:pt>
                <c:pt idx="1">
                  <c:v>LAN</c:v>
                </c:pt>
                <c:pt idx="2">
                  <c:v>MBS</c:v>
                </c:pt>
                <c:pt idx="3">
                  <c:v>GRR</c:v>
                </c:pt>
                <c:pt idx="4">
                  <c:v>DTW</c:v>
                </c:pt>
                <c:pt idx="5">
                  <c:v>SBN</c:v>
                </c:pt>
                <c:pt idx="6">
                  <c:v>FNT</c:v>
                </c:pt>
              </c:strCache>
            </c:strRef>
          </c:cat>
          <c:val>
            <c:numRef>
              <c:f>'Fare Compare'!$B$19:$B$25</c:f>
              <c:numCache>
                <c:formatCode>"$"#,##0</c:formatCode>
                <c:ptCount val="7"/>
                <c:pt idx="0">
                  <c:v>260.01</c:v>
                </c:pt>
                <c:pt idx="1">
                  <c:v>237.22</c:v>
                </c:pt>
                <c:pt idx="2">
                  <c:v>296.25</c:v>
                </c:pt>
                <c:pt idx="3">
                  <c:v>265.37</c:v>
                </c:pt>
                <c:pt idx="4">
                  <c:v>268.57</c:v>
                </c:pt>
                <c:pt idx="5">
                  <c:v>278.86</c:v>
                </c:pt>
                <c:pt idx="6">
                  <c:v>228.1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31-4AE9-B899-CDDB43CB8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4567056"/>
        <c:axId val="634574928"/>
        <c:axId val="0"/>
      </c:bar3DChart>
      <c:catAx>
        <c:axId val="63456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4574928"/>
        <c:crosses val="autoZero"/>
        <c:auto val="1"/>
        <c:lblAlgn val="ctr"/>
        <c:lblOffset val="100"/>
        <c:noMultiLvlLbl val="0"/>
      </c:catAx>
      <c:valAx>
        <c:axId val="63457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4567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38100" cap="flat" cmpd="sng" algn="ctr">
      <a:solidFill>
        <a:schemeClr val="tx1">
          <a:lumMod val="50000"/>
          <a:lumOff val="5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F87ED-066A-497C-978A-415E1A493D03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1EE0C-5D72-469B-9012-3D208C29C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9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Average Fared Fare in </a:t>
            </a:r>
            <a:r>
              <a:rPr lang="en-US" dirty="0" err="1"/>
              <a:t>Q3</a:t>
            </a:r>
            <a:r>
              <a:rPr lang="en-US" dirty="0"/>
              <a:t> 2023 was $214. You can see the difference Avelo had in driving that down with the MCO fare.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1EE0C-5D72-469B-9012-3D208C29C7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111594" y="140108"/>
            <a:ext cx="7793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January 2025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DC7A9E7-3B19-08E0-1828-BEE1B8E3D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6476" y="657499"/>
            <a:ext cx="4200525" cy="30956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1E19539-3020-2523-169A-5ED81CD5D8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2225" y="3831817"/>
            <a:ext cx="3629025" cy="28860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556133-5C4D-DB9D-8B89-92E610692F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071" y="4405607"/>
            <a:ext cx="3724366" cy="2412969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877F8D2-B7A5-D7FB-89F1-CFE4E9651D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157611"/>
              </p:ext>
            </p:extLst>
          </p:nvPr>
        </p:nvGraphicFramePr>
        <p:xfrm>
          <a:off x="3945469" y="4386461"/>
          <a:ext cx="3818468" cy="2412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60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13</cp:revision>
  <dcterms:created xsi:type="dcterms:W3CDTF">2024-08-06T15:43:59Z</dcterms:created>
  <dcterms:modified xsi:type="dcterms:W3CDTF">2025-03-12T19:05:49Z</dcterms:modified>
</cp:coreProperties>
</file>