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18" d="100"/>
          <a:sy n="118" d="100"/>
        </p:scale>
        <p:origin x="2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kalcounty.com\private\Airport%20Admin\Air%20Service\25Monthly%20Air%20Service%20Stakeholder%20Report%20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Apples to Apples: Airfare</a:t>
            </a:r>
            <a:r>
              <a:rPr lang="en-US" sz="1200" b="1" baseline="0"/>
              <a:t> Comparison on AA &amp; DL at Area Airports -- 4Q Rolling One-Way Fare (Q3 2024)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31-4AE9-B899-CDDB43CB83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'Fare Compare'!$A$19:$A$25</c:f>
              <c:strCache>
                <c:ptCount val="7"/>
                <c:pt idx="0">
                  <c:v>AZO</c:v>
                </c:pt>
                <c:pt idx="1">
                  <c:v>LAN</c:v>
                </c:pt>
                <c:pt idx="2">
                  <c:v>MBS</c:v>
                </c:pt>
                <c:pt idx="3">
                  <c:v>GRR</c:v>
                </c:pt>
                <c:pt idx="4">
                  <c:v>DTW</c:v>
                </c:pt>
                <c:pt idx="5">
                  <c:v>SBN</c:v>
                </c:pt>
                <c:pt idx="6">
                  <c:v>FNT</c:v>
                </c:pt>
              </c:strCache>
            </c:strRef>
          </c:cat>
          <c:val>
            <c:numRef>
              <c:f>'Fare Compare'!$B$19:$B$25</c:f>
              <c:numCache>
                <c:formatCode>"$"#,##0</c:formatCode>
                <c:ptCount val="7"/>
                <c:pt idx="0">
                  <c:v>260.01</c:v>
                </c:pt>
                <c:pt idx="1">
                  <c:v>237.22</c:v>
                </c:pt>
                <c:pt idx="2">
                  <c:v>296.25</c:v>
                </c:pt>
                <c:pt idx="3">
                  <c:v>265.37</c:v>
                </c:pt>
                <c:pt idx="4">
                  <c:v>268.57</c:v>
                </c:pt>
                <c:pt idx="5">
                  <c:v>278.86</c:v>
                </c:pt>
                <c:pt idx="6">
                  <c:v>228.1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1-4AE9-B899-CDDB43CB8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4567056"/>
        <c:axId val="634574928"/>
        <c:axId val="0"/>
      </c:bar3DChart>
      <c:catAx>
        <c:axId val="63456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74928"/>
        <c:crosses val="autoZero"/>
        <c:auto val="1"/>
        <c:lblAlgn val="ctr"/>
        <c:lblOffset val="100"/>
        <c:noMultiLvlLbl val="0"/>
      </c:catAx>
      <c:valAx>
        <c:axId val="63457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67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8100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721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February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556133-5C4D-DB9D-8B89-92E610692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1" y="4405607"/>
            <a:ext cx="3724366" cy="2412969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77F8D2-B7A5-D7FB-89F1-CFE4E9651D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157611"/>
              </p:ext>
            </p:extLst>
          </p:nvPr>
        </p:nvGraphicFramePr>
        <p:xfrm>
          <a:off x="3945469" y="4386461"/>
          <a:ext cx="3818468" cy="241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6C1BCDE-5DEC-7131-4987-C889FB6F9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63" y="714440"/>
            <a:ext cx="7701477" cy="17169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E5E9EE-2652-EB8E-2CBB-757289A7BD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3624" y="728415"/>
            <a:ext cx="4086225" cy="29622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5EB6921-F9A8-EEC8-4ABE-D2FA6E7F86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9849" y="3713426"/>
            <a:ext cx="3810000" cy="31051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03A988-1033-C170-823A-B815F20B2F3D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3451" b="6511"/>
          <a:stretch/>
        </p:blipFill>
        <p:spPr>
          <a:xfrm>
            <a:off x="1335417" y="2452392"/>
            <a:ext cx="5191167" cy="18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34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14</cp:revision>
  <dcterms:created xsi:type="dcterms:W3CDTF">2024-08-06T15:43:59Z</dcterms:created>
  <dcterms:modified xsi:type="dcterms:W3CDTF">2025-03-12T20:23:46Z</dcterms:modified>
</cp:coreProperties>
</file>