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.kalcounty.com\private\Airport%20Admin\Air%20Service\25Monthly%20Air%20Service%20Stakeholder%20Report%20DRAF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.kalcounty.com\private\Airport%20Admin\Air%20Service\25Monthly%20Air%20Service%20Stakeholder%20Report%20DRAF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Year-To-Date</a:t>
            </a:r>
            <a:r>
              <a:rPr lang="en-US" baseline="0"/>
              <a:t> Enplanement Comparison - Through October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552346570397112"/>
          <c:y val="0.20503597122302158"/>
          <c:w val="0.81949458483754456"/>
          <c:h val="0.64748201438850106"/>
        </c:manualLayout>
      </c:layout>
      <c:barChart>
        <c:barDir val="col"/>
        <c:grouping val="clustered"/>
        <c:varyColors val="0"/>
        <c:ser>
          <c:idx val="1"/>
          <c:order val="1"/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'9 Years'!$A$10:$A$14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'9 Years'!$N$10:$N$14</c:f>
              <c:numCache>
                <c:formatCode>#,##0</c:formatCode>
                <c:ptCount val="5"/>
                <c:pt idx="0">
                  <c:v>65846</c:v>
                </c:pt>
                <c:pt idx="1">
                  <c:v>60656</c:v>
                </c:pt>
                <c:pt idx="2">
                  <c:v>76214</c:v>
                </c:pt>
                <c:pt idx="3">
                  <c:v>79322</c:v>
                </c:pt>
                <c:pt idx="4">
                  <c:v>74743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B46-416E-BEBE-7FD5C075200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21910496"/>
        <c:axId val="42191088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v>Year</c:v>
                </c:tx>
                <c:spPr>
                  <a:solidFill>
                    <a:srgbClr val="9999FF"/>
                  </a:solidFill>
                  <a:ln w="12700">
                    <a:solidFill>
                      <a:srgbClr val="000000"/>
                    </a:solidFill>
                    <a:prstDash val="solid"/>
                  </a:ln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'9 Years'!$A$10:$A$14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2021</c:v>
                      </c:pt>
                      <c:pt idx="1">
                        <c:v>2022</c:v>
                      </c:pt>
                      <c:pt idx="2">
                        <c:v>2023</c:v>
                      </c:pt>
                      <c:pt idx="3">
                        <c:v>2024</c:v>
                      </c:pt>
                      <c:pt idx="4">
                        <c:v>2025</c:v>
                      </c:pt>
                    </c:numCache>
                  </c:numRef>
                </c:cat>
                <c:val>
                  <c:numLit>
                    <c:ptCount val="0"/>
                  </c:numLit>
                </c:val>
                <c:extLst>
                  <c:ext xmlns:c16="http://schemas.microsoft.com/office/drawing/2014/chart" uri="{C3380CC4-5D6E-409C-BE32-E72D297353CC}">
                    <c16:uniqueId val="{00000001-1B46-416E-BEBE-7FD5C0752002}"/>
                  </c:ext>
                </c:extLst>
              </c15:ser>
            </c15:filteredBarSeries>
          </c:ext>
        </c:extLst>
      </c:barChart>
      <c:catAx>
        <c:axId val="421910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191088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42191088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>
                <a:alpha val="94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191049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AIRCRAFT OPERATIONS
2025 v. 2024 v. 5-Yr</a:t>
            </a:r>
          </a:p>
        </c:rich>
      </c:tx>
      <c:layout>
        <c:manualLayout>
          <c:xMode val="edge"/>
          <c:yMode val="edge"/>
          <c:x val="0.20444491105278506"/>
          <c:y val="1.3404825737265416E-2"/>
        </c:manualLayout>
      </c:layout>
      <c:overlay val="0"/>
      <c:spPr>
        <a:solidFill>
          <a:srgbClr val="FFFFFF"/>
        </a:solidFill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6222247219097613"/>
          <c:y val="0.3110272477201611"/>
          <c:w val="0.80444619020440578"/>
          <c:h val="0.34852592541199601"/>
        </c:manualLayout>
      </c:layout>
      <c:lineChart>
        <c:grouping val="standard"/>
        <c:varyColors val="0"/>
        <c:ser>
          <c:idx val="1"/>
          <c:order val="0"/>
          <c:spPr>
            <a:ln w="12700">
              <a:solidFill>
                <a:srgbClr val="FF00FF"/>
              </a:solidFill>
              <a:prstDash val="solid"/>
            </a:ln>
          </c:spPr>
          <c:marker>
            <c:symbol val="square"/>
            <c:size val="5"/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OperationsPrint!$D$7:$D$15</c:f>
              <c:numCache>
                <c:formatCode>#,##0</c:formatCode>
                <c:ptCount val="9"/>
                <c:pt idx="0">
                  <c:v>2294</c:v>
                </c:pt>
                <c:pt idx="1">
                  <c:v>2751</c:v>
                </c:pt>
                <c:pt idx="2">
                  <c:v>4277</c:v>
                </c:pt>
                <c:pt idx="3">
                  <c:v>4760</c:v>
                </c:pt>
                <c:pt idx="4">
                  <c:v>3955</c:v>
                </c:pt>
                <c:pt idx="5">
                  <c:v>3997</c:v>
                </c:pt>
                <c:pt idx="6">
                  <c:v>5607</c:v>
                </c:pt>
                <c:pt idx="7">
                  <c:v>5649</c:v>
                </c:pt>
                <c:pt idx="8">
                  <c:v>5885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75-4BAB-AE2C-4AEB040782DB}"/>
            </c:ext>
          </c:extLst>
        </c:ser>
        <c:ser>
          <c:idx val="2"/>
          <c:order val="1"/>
          <c:tx>
            <c:v>2024</c:v>
          </c:tx>
          <c:spPr>
            <a:ln w="12700">
              <a:solidFill>
                <a:srgbClr val="0000FF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OperationsPrint!$E$7:$E$18</c:f>
              <c:numCache>
                <c:formatCode>#,##0</c:formatCode>
                <c:ptCount val="12"/>
                <c:pt idx="0">
                  <c:v>1323</c:v>
                </c:pt>
                <c:pt idx="1">
                  <c:v>4660</c:v>
                </c:pt>
                <c:pt idx="2">
                  <c:v>3589</c:v>
                </c:pt>
                <c:pt idx="3">
                  <c:v>4544</c:v>
                </c:pt>
                <c:pt idx="4">
                  <c:v>5674</c:v>
                </c:pt>
                <c:pt idx="5">
                  <c:v>4714</c:v>
                </c:pt>
                <c:pt idx="6">
                  <c:v>4436</c:v>
                </c:pt>
                <c:pt idx="7">
                  <c:v>5226</c:v>
                </c:pt>
                <c:pt idx="8">
                  <c:v>4887</c:v>
                </c:pt>
                <c:pt idx="9">
                  <c:v>5284</c:v>
                </c:pt>
                <c:pt idx="10">
                  <c:v>3608</c:v>
                </c:pt>
                <c:pt idx="11">
                  <c:v>2296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75-4BAB-AE2C-4AEB040782DB}"/>
            </c:ext>
          </c:extLst>
        </c:ser>
        <c:ser>
          <c:idx val="3"/>
          <c:order val="2"/>
          <c:tx>
            <c:v>5-Year Rolling</c:v>
          </c:tx>
          <c:cat>
            <c:strRef>
              <c:f>OperationsPrint!$B$7:$B$18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OperationsPrint!$C$7:$C$18</c:f>
              <c:numCache>
                <c:formatCode>#,##0</c:formatCode>
                <c:ptCount val="12"/>
                <c:pt idx="0">
                  <c:v>2506.1999999999998</c:v>
                </c:pt>
                <c:pt idx="1">
                  <c:v>3300.8</c:v>
                </c:pt>
                <c:pt idx="2">
                  <c:v>3832.4</c:v>
                </c:pt>
                <c:pt idx="3">
                  <c:v>4271</c:v>
                </c:pt>
                <c:pt idx="4">
                  <c:v>4872.8</c:v>
                </c:pt>
                <c:pt idx="5">
                  <c:v>4745</c:v>
                </c:pt>
                <c:pt idx="6">
                  <c:v>4973.8</c:v>
                </c:pt>
                <c:pt idx="7">
                  <c:v>5333.8</c:v>
                </c:pt>
                <c:pt idx="8">
                  <c:v>4900.8</c:v>
                </c:pt>
                <c:pt idx="9">
                  <c:v>4216.8</c:v>
                </c:pt>
                <c:pt idx="10">
                  <c:v>3426.4</c:v>
                </c:pt>
                <c:pt idx="11">
                  <c:v>2679.4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F75-4BAB-AE2C-4AEB040782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111768"/>
        <c:axId val="205832912"/>
        <c:extLst/>
      </c:lineChart>
      <c:catAx>
        <c:axId val="420111768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en-US"/>
          </a:p>
        </c:txPr>
        <c:crossAx val="20583291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05832912"/>
        <c:scaling>
          <c:orientation val="minMax"/>
          <c:min val="500"/>
        </c:scaling>
        <c:delete val="0"/>
        <c:axPos val="l"/>
        <c:numFmt formatCode="General" sourceLinked="0"/>
        <c:majorTickMark val="in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420111768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3.3333405671453278E-2"/>
                <c:y val="0.31903527018482714"/>
              </c:manualLayout>
            </c:layout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/>
                </a:pPr>
                <a:endParaRPr lang="en-US"/>
              </a:p>
            </c:txPr>
          </c:dispUnitsLbl>
        </c:dispUnits>
      </c:valAx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plotArea>
    <c:legend>
      <c:legendPos val="b"/>
      <c:overlay val="0"/>
      <c:spPr>
        <a:solidFill>
          <a:srgbClr val="FFFFFF"/>
        </a:solidFill>
        <a:ln w="25400">
          <a:noFill/>
        </a:ln>
      </c:spPr>
    </c:legend>
    <c:plotVisOnly val="0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F87ED-066A-497C-978A-415E1A493D0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1EE0C-5D72-469B-9012-3D208C29C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1EE0C-5D72-469B-9012-3D208C29C7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2C2F-25BF-A0A1-AFC7-A78788C5F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43576-5619-D8B3-4BE1-D1FC80503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5C067-3001-B8BB-4822-2F61D5B8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4E8F-F18A-1D93-BC2E-DB2DC21B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8809-4248-BFFF-18BA-4543D467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5FB1-9076-FA5A-027A-953AB667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2CABA-B785-3ACD-9849-8C92B423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E052-37D7-AE87-DDED-2065BE41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7ECC4-044D-3234-55CD-7270836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6C4B0-EE9A-838A-363C-53AE2E78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60511-CF38-37DB-80B2-B991C6762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D1A4D-9FFD-8DEB-AEA8-6592DD6A7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3C4AA-FAD8-C4AE-EC67-F5E38FC0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48C7-6D94-4BFA-C6A4-7C9F3848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7ED07-D21A-37B8-351E-1179ACFE5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5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9D19-9752-A894-05EA-8B065C2F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A322-0BBA-D84C-77DC-CB64A317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10BF-576E-0BC4-06A7-F6B534D4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F96F1-700B-C917-24C0-11B9B92D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63D0C-FC61-B01B-883D-B72C2DAE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E65F-7CB0-E24E-7397-361FE252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309E8-E883-BB06-9CC3-EF15EC02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3CC63-1680-0A1D-4D8B-38DB4C26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745D8-50DB-AD6B-3864-397323F3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FCC30-D6D3-C15E-67DF-0D5A85A8F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C9A3-19CB-A7C3-872D-67F699A9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9DC9-422F-508E-157E-779CAAD2D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213FA-4A96-3B5A-D48F-AB64F8867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7C4BE-8679-F2D9-C931-B807A85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23804-CF1F-B8D9-FC78-A8CD25E7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B91A-2831-0AFE-6CCD-86826BDA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7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374F-9BFC-4183-EC36-96030D8C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FB86D-6570-0901-B718-8A9D957A6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392F8-B04B-1CAD-5AEC-27F7C5C96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15333-74CE-1B39-FC67-054D7EB11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60355-0D02-1A3A-02EC-078CD0F01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EA6DB-7DB3-85D0-4105-DA521439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3913F-64B7-ECCA-45CF-07745BB0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001E5-7391-8AA4-A148-2506D640F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0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B617-8130-2B86-BFFF-49F8745C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529E-2432-3D0E-15FA-6EE24A33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3F9F7-A2DB-7147-F66B-2FDB71AD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86677-2DF9-4297-D335-28DDDCC8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E4D1-A084-065F-D9FE-2E06A154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82EF7-957E-82B1-B371-AC829B5D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C4E-4625-D198-F3E7-0D455788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AF5-8AA1-E797-2140-0A60A66B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0DFD-7C60-EDD1-374C-D677AFCD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0B623-D57F-C080-A369-891FEED15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6796A-D8C1-02AC-6D8E-FA72A1D5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D751E-A84E-EDC0-9EEA-AC43C12A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493B8-20CD-1875-664A-B4E75333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9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075C-792D-0726-EB65-4332C15C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55B18-4408-1B18-E58F-01F5DA543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7F4B5-7670-C590-C06E-F8D5D6FB7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4247-5C7D-C740-797F-D752116B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71225-2C5C-BE92-DFE7-42A01802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9B480-C02B-7B54-827F-5DF7FDF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0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32D14-B3C8-9AC2-D31C-4D796A1C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32D34-884E-0744-F158-967BF7463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B9254-838E-3419-C7F0-32E4596BF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7674E-F1C7-4762-8905-110DBCA494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A7DF3-DFD3-4629-CE40-953CC4A3C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0FAC-43BC-A691-79B4-7D460E48D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descr="heading title stating the airport monthly statistics for june 2024">
            <a:extLst>
              <a:ext uri="{FF2B5EF4-FFF2-40B4-BE49-F238E27FC236}">
                <a16:creationId xmlns:a16="http://schemas.microsoft.com/office/drawing/2014/main" id="{47262E43-2A4E-FD0A-F9B9-5435B3A83A03}"/>
              </a:ext>
            </a:extLst>
          </p:cNvPr>
          <p:cNvSpPr/>
          <p:nvPr/>
        </p:nvSpPr>
        <p:spPr>
          <a:xfrm>
            <a:off x="0" y="0"/>
            <a:ext cx="12192000" cy="6505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AF7ABF-6C42-B7C4-A4BC-73B09101C467}"/>
              </a:ext>
            </a:extLst>
          </p:cNvPr>
          <p:cNvSpPr txBox="1"/>
          <p:nvPr/>
        </p:nvSpPr>
        <p:spPr>
          <a:xfrm>
            <a:off x="2111594" y="140108"/>
            <a:ext cx="7647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Kalamazoo/Battle Creek International Airport Monthly Statistics – October 2025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2864C10-3909-DC8E-DB87-791B5A517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284" y="4530438"/>
            <a:ext cx="3358035" cy="226455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82D1B04-AE42-255A-526D-91E43898B2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2212" y="4541049"/>
            <a:ext cx="3749930" cy="224333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68F6A66-CF0A-FF7A-7F57-0E9A306B64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8679" y="741201"/>
            <a:ext cx="3988005" cy="28639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5434133-18B4-31F8-0A62-EBFBBC5338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16" y="838678"/>
            <a:ext cx="7926540" cy="1229115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C00-0000F329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189754"/>
              </p:ext>
            </p:extLst>
          </p:nvPr>
        </p:nvGraphicFramePr>
        <p:xfrm>
          <a:off x="1135910" y="2255904"/>
          <a:ext cx="5440327" cy="2264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9312741"/>
              </p:ext>
            </p:extLst>
          </p:nvPr>
        </p:nvGraphicFramePr>
        <p:xfrm>
          <a:off x="8355315" y="3771599"/>
          <a:ext cx="3188928" cy="2863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86992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28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A. Williams</dc:creator>
  <cp:lastModifiedBy>Craig A. Williams</cp:lastModifiedBy>
  <cp:revision>25</cp:revision>
  <dcterms:created xsi:type="dcterms:W3CDTF">2024-08-06T15:43:59Z</dcterms:created>
  <dcterms:modified xsi:type="dcterms:W3CDTF">2025-11-17T15:59:46Z</dcterms:modified>
</cp:coreProperties>
</file>