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6Monthly%20Air%20Service%20Stakeholder%20Report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AIRCRAFT OPERATIONS
2026 v. 2025 v. 5-Yr</a:t>
            </a:r>
          </a:p>
        </c:rich>
      </c:tx>
      <c:layout>
        <c:manualLayout>
          <c:xMode val="edge"/>
          <c:yMode val="edge"/>
          <c:x val="0.20444491105278506"/>
          <c:y val="1.3404825737265416E-2"/>
        </c:manualLayout>
      </c:layout>
      <c:overlay val="0"/>
      <c:spPr>
        <a:solidFill>
          <a:srgbClr val="FFFFFF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222247219097613"/>
          <c:y val="0.3110272477201611"/>
          <c:w val="0.80444619020440578"/>
          <c:h val="0.34852592541199601"/>
        </c:manualLayout>
      </c:layout>
      <c:lineChart>
        <c:grouping val="standard"/>
        <c:varyColors val="0"/>
        <c:ser>
          <c:idx val="1"/>
          <c:order val="0"/>
          <c:tx>
            <c:v>2026</c:v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OperationsPrint!$D$7:$D$17</c:f>
              <c:numCache>
                <c:formatCode>#,##0</c:formatCode>
                <c:ptCount val="11"/>
                <c:pt idx="0">
                  <c:v>2133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6D-4AF3-8560-88EB5ABC9EE2}"/>
            </c:ext>
          </c:extLst>
        </c:ser>
        <c:ser>
          <c:idx val="2"/>
          <c:order val="1"/>
          <c:tx>
            <c:v>2025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OperationsPrint!$E$7:$E$18</c:f>
              <c:numCache>
                <c:formatCode>#,##0</c:formatCode>
                <c:ptCount val="12"/>
                <c:pt idx="0">
                  <c:v>1323</c:v>
                </c:pt>
                <c:pt idx="1">
                  <c:v>4660</c:v>
                </c:pt>
                <c:pt idx="2">
                  <c:v>3589</c:v>
                </c:pt>
                <c:pt idx="3">
                  <c:v>4544</c:v>
                </c:pt>
                <c:pt idx="4">
                  <c:v>5674</c:v>
                </c:pt>
                <c:pt idx="5">
                  <c:v>4714</c:v>
                </c:pt>
                <c:pt idx="6">
                  <c:v>4436</c:v>
                </c:pt>
                <c:pt idx="7">
                  <c:v>5226</c:v>
                </c:pt>
                <c:pt idx="8">
                  <c:v>4887</c:v>
                </c:pt>
                <c:pt idx="9">
                  <c:v>5284</c:v>
                </c:pt>
                <c:pt idx="10">
                  <c:v>3608</c:v>
                </c:pt>
                <c:pt idx="11">
                  <c:v>2296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6D-4AF3-8560-88EB5ABC9EE2}"/>
            </c:ext>
          </c:extLst>
        </c:ser>
        <c:ser>
          <c:idx val="3"/>
          <c:order val="2"/>
          <c:tx>
            <c:v>5-Year Rolling</c:v>
          </c:tx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OperationsPrint!$C$7:$C$18</c:f>
              <c:numCache>
                <c:formatCode>#,##0</c:formatCode>
                <c:ptCount val="12"/>
                <c:pt idx="0">
                  <c:v>2338.8000000000002</c:v>
                </c:pt>
                <c:pt idx="1">
                  <c:v>3300.8</c:v>
                </c:pt>
                <c:pt idx="2">
                  <c:v>3832.4</c:v>
                </c:pt>
                <c:pt idx="3">
                  <c:v>4271</c:v>
                </c:pt>
                <c:pt idx="4">
                  <c:v>4872.8</c:v>
                </c:pt>
                <c:pt idx="5">
                  <c:v>4745</c:v>
                </c:pt>
                <c:pt idx="6">
                  <c:v>4973.8</c:v>
                </c:pt>
                <c:pt idx="7">
                  <c:v>5333.8</c:v>
                </c:pt>
                <c:pt idx="8">
                  <c:v>4900.8</c:v>
                </c:pt>
                <c:pt idx="9">
                  <c:v>4550.2</c:v>
                </c:pt>
                <c:pt idx="10">
                  <c:v>3624</c:v>
                </c:pt>
                <c:pt idx="11">
                  <c:v>2778.8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6D-4AF3-8560-88EB5ABC9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111768"/>
        <c:axId val="205832912"/>
        <c:extLst/>
      </c:lineChart>
      <c:catAx>
        <c:axId val="4201117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20583291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05832912"/>
        <c:scaling>
          <c:orientation val="minMax"/>
          <c:min val="500"/>
        </c:scaling>
        <c:delete val="0"/>
        <c:axPos val="l"/>
        <c:numFmt formatCode="General" sourceLinked="0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2011176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3.3333405671453278E-2"/>
                <c:y val="0.31903527018482714"/>
              </c:manualLayout>
            </c:layout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/>
                </a:pPr>
                <a:endParaRPr lang="en-US"/>
              </a:p>
            </c:txPr>
          </c:dispUnitsLbl>
        </c:dispUnits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b"/>
      <c:overlay val="0"/>
      <c:spPr>
        <a:solidFill>
          <a:srgbClr val="FFFFFF"/>
        </a:solidFill>
        <a:ln w="25400">
          <a:noFill/>
        </a:ln>
      </c:spPr>
    </c:legend>
    <c:plotVisOnly val="0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607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January 2026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4" y="453043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1A6F329-6C6A-A131-E34E-53F9F06B1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27" y="729673"/>
            <a:ext cx="6827384" cy="13511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0E4137-47D8-BC41-15BC-9D72501BB9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1917" y="2150813"/>
            <a:ext cx="5816803" cy="24296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A12CAB-2D2E-669A-91BF-17FEDA101B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7236" y="807791"/>
            <a:ext cx="3798137" cy="2798307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743117"/>
              </p:ext>
            </p:extLst>
          </p:nvPr>
        </p:nvGraphicFramePr>
        <p:xfrm>
          <a:off x="8237276" y="3763322"/>
          <a:ext cx="3358035" cy="289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30</cp:revision>
  <dcterms:created xsi:type="dcterms:W3CDTF">2024-08-06T15:43:59Z</dcterms:created>
  <dcterms:modified xsi:type="dcterms:W3CDTF">2026-03-03T18:34:46Z</dcterms:modified>
</cp:coreProperties>
</file>