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712" autoAdjust="0"/>
  </p:normalViewPr>
  <p:slideViewPr>
    <p:cSldViewPr snapToGrid="0">
      <p:cViewPr varScale="1">
        <p:scale>
          <a:sx n="59" d="100"/>
          <a:sy n="59" d="100"/>
        </p:scale>
        <p:origin x="92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ad.kalcounty.com\private\Airport%20Admin\Air%20Service\26Monthly%20Air%20Service%20Stakeholder%20Report%20DRAFT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ad.kalcounty.com\private\Airport%20Admin\Air%20Service\26Monthly%20Air%20Service%20Stakeholder%20Report%20DRAFT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ad.kalcounty.com\private\Airport%20Admin\Air%20Service\26Monthly%20Air%20Service%20Stakeholder%20Report%20DRAF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AIRCRAFT OPERATIONS
2026 v. 2025 v. 5-Yr</a:t>
            </a:r>
          </a:p>
        </c:rich>
      </c:tx>
      <c:layout>
        <c:manualLayout>
          <c:xMode val="edge"/>
          <c:yMode val="edge"/>
          <c:x val="0.20444491105278506"/>
          <c:y val="1.3404825737265416E-2"/>
        </c:manualLayout>
      </c:layout>
      <c:overlay val="0"/>
      <c:spPr>
        <a:solidFill>
          <a:srgbClr val="FFFFFF"/>
        </a:solidFill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6222247219097613"/>
          <c:y val="0.3110272477201611"/>
          <c:w val="0.80444619020440578"/>
          <c:h val="0.34852592541199601"/>
        </c:manualLayout>
      </c:layout>
      <c:lineChart>
        <c:grouping val="standard"/>
        <c:varyColors val="0"/>
        <c:ser>
          <c:idx val="1"/>
          <c:order val="0"/>
          <c:tx>
            <c:v>2026</c:v>
          </c:tx>
          <c:spPr>
            <a:ln w="12700">
              <a:solidFill>
                <a:srgbClr val="FF00FF"/>
              </a:solidFill>
              <a:prstDash val="solid"/>
            </a:ln>
          </c:spPr>
          <c:marker>
            <c:symbol val="square"/>
            <c:size val="5"/>
            <c:spPr>
              <a:solidFill>
                <a:srgbClr val="FF00FF"/>
              </a:solidFill>
              <a:ln>
                <a:solidFill>
                  <a:srgbClr val="FF00FF"/>
                </a:solidFill>
                <a:prstDash val="solid"/>
              </a:ln>
            </c:spPr>
          </c:marker>
          <c:cat>
            <c:strRef>
              <c:f>OperationsPrint!$B$7:$B$18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OperationsPrint!$D$7:$D$9</c:f>
              <c:numCache>
                <c:formatCode>#,##0</c:formatCode>
                <c:ptCount val="3"/>
                <c:pt idx="0">
                  <c:v>2133</c:v>
                </c:pt>
                <c:pt idx="1">
                  <c:v>4127</c:v>
                </c:pt>
                <c:pt idx="2">
                  <c:v>4422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23E-4F8C-8694-ADABEF1551F8}"/>
            </c:ext>
          </c:extLst>
        </c:ser>
        <c:ser>
          <c:idx val="2"/>
          <c:order val="1"/>
          <c:tx>
            <c:v>2025</c:v>
          </c:tx>
          <c:spPr>
            <a:ln w="12700">
              <a:solidFill>
                <a:srgbClr val="0000FF"/>
              </a:solidFill>
              <a:prstDash val="solid"/>
            </a:ln>
          </c:spPr>
          <c:marker>
            <c:symbol val="triangle"/>
            <c:size val="5"/>
            <c:spPr>
              <a:solidFill>
                <a:srgbClr val="0000FF"/>
              </a:solidFill>
              <a:ln>
                <a:solidFill>
                  <a:srgbClr val="0000FF"/>
                </a:solidFill>
                <a:prstDash val="solid"/>
              </a:ln>
            </c:spPr>
          </c:marker>
          <c:cat>
            <c:strRef>
              <c:f>OperationsPrint!$B$7:$B$18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OperationsPrint!$E$7:$E$18</c:f>
              <c:numCache>
                <c:formatCode>#,##0</c:formatCode>
                <c:ptCount val="12"/>
                <c:pt idx="0">
                  <c:v>2294</c:v>
                </c:pt>
                <c:pt idx="1">
                  <c:v>2751</c:v>
                </c:pt>
                <c:pt idx="2">
                  <c:v>4277</c:v>
                </c:pt>
                <c:pt idx="3">
                  <c:v>4760</c:v>
                </c:pt>
                <c:pt idx="4">
                  <c:v>3955</c:v>
                </c:pt>
                <c:pt idx="5">
                  <c:v>3997</c:v>
                </c:pt>
                <c:pt idx="6">
                  <c:v>5607</c:v>
                </c:pt>
                <c:pt idx="7">
                  <c:v>5649</c:v>
                </c:pt>
                <c:pt idx="8">
                  <c:v>5885</c:v>
                </c:pt>
                <c:pt idx="9">
                  <c:v>5582</c:v>
                </c:pt>
                <c:pt idx="10">
                  <c:v>3766</c:v>
                </c:pt>
                <c:pt idx="11">
                  <c:v>3408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23E-4F8C-8694-ADABEF1551F8}"/>
            </c:ext>
          </c:extLst>
        </c:ser>
        <c:ser>
          <c:idx val="3"/>
          <c:order val="2"/>
          <c:tx>
            <c:v>5-Year Rolling</c:v>
          </c:tx>
          <c:cat>
            <c:strRef>
              <c:f>OperationsPrint!$B$7:$B$18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OperationsPrint!$C$7:$C$18</c:f>
              <c:numCache>
                <c:formatCode>#,##0</c:formatCode>
                <c:ptCount val="12"/>
                <c:pt idx="0">
                  <c:v>2338.8000000000002</c:v>
                </c:pt>
                <c:pt idx="1">
                  <c:v>3582.8</c:v>
                </c:pt>
                <c:pt idx="2">
                  <c:v>4049.8</c:v>
                </c:pt>
                <c:pt idx="3">
                  <c:v>4271</c:v>
                </c:pt>
                <c:pt idx="4">
                  <c:v>4872.8</c:v>
                </c:pt>
                <c:pt idx="5">
                  <c:v>4745</c:v>
                </c:pt>
                <c:pt idx="6">
                  <c:v>4973.8</c:v>
                </c:pt>
                <c:pt idx="7">
                  <c:v>5333.8</c:v>
                </c:pt>
                <c:pt idx="8">
                  <c:v>4900.8</c:v>
                </c:pt>
                <c:pt idx="9">
                  <c:v>4550.2</c:v>
                </c:pt>
                <c:pt idx="10">
                  <c:v>3624</c:v>
                </c:pt>
                <c:pt idx="11">
                  <c:v>2778.8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23E-4F8C-8694-ADABEF1551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0111768"/>
        <c:axId val="205832912"/>
        <c:extLst/>
      </c:lineChart>
      <c:catAx>
        <c:axId val="420111768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/>
            </a:pPr>
            <a:endParaRPr lang="en-US"/>
          </a:p>
        </c:txPr>
        <c:crossAx val="20583291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205832912"/>
        <c:scaling>
          <c:orientation val="minMax"/>
          <c:min val="500"/>
        </c:scaling>
        <c:delete val="0"/>
        <c:axPos val="l"/>
        <c:numFmt formatCode="General" sourceLinked="0"/>
        <c:majorTickMark val="in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420111768"/>
        <c:crosses val="autoZero"/>
        <c:crossBetween val="between"/>
        <c:dispUnits>
          <c:builtInUnit val="thousands"/>
          <c:dispUnitsLbl>
            <c:layout>
              <c:manualLayout>
                <c:xMode val="edge"/>
                <c:yMode val="edge"/>
                <c:x val="3.3333405671453278E-2"/>
                <c:y val="0.31903527018482714"/>
              </c:manualLayout>
            </c:layout>
            <c:spPr>
              <a:noFill/>
              <a:ln w="25400">
                <a:noFill/>
              </a:ln>
            </c:spPr>
            <c:txPr>
              <a:bodyPr rot="-5400000" vert="horz"/>
              <a:lstStyle/>
              <a:p>
                <a:pPr algn="ctr">
                  <a:defRPr/>
                </a:pPr>
                <a:endParaRPr lang="en-US"/>
              </a:p>
            </c:txPr>
          </c:dispUnitsLbl>
        </c:dispUnits>
      </c:valAx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</c:plotArea>
    <c:legend>
      <c:legendPos val="b"/>
      <c:overlay val="0"/>
      <c:spPr>
        <a:solidFill>
          <a:srgbClr val="FFFFFF"/>
        </a:solidFill>
        <a:ln w="25400">
          <a:noFill/>
        </a:ln>
      </c:spPr>
    </c:legend>
    <c:plotVisOnly val="0"/>
    <c:dispBlanksAs val="gap"/>
    <c:showDLblsOverMax val="0"/>
  </c:chart>
  <c:spPr>
    <a:solidFill>
      <a:schemeClr val="lt1"/>
    </a:solidFill>
    <a:ln w="25400" cap="flat" cmpd="sng" algn="ctr">
      <a:solidFill>
        <a:schemeClr val="accent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Year-To-Date</a:t>
            </a:r>
            <a:r>
              <a:rPr lang="en-US" baseline="0"/>
              <a:t> Enplanement Comparison - Through April</a:t>
            </a:r>
            <a:endParaRPr lang="en-US"/>
          </a:p>
        </c:rich>
      </c:tx>
      <c:layout>
        <c:manualLayout>
          <c:xMode val="edge"/>
          <c:yMode val="edge"/>
          <c:x val="0.24326335877862595"/>
          <c:y val="3.406326034063260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552346570397112"/>
          <c:y val="0.20503597122302158"/>
          <c:w val="0.81949458483754456"/>
          <c:h val="0.64748201438850106"/>
        </c:manualLayout>
      </c:layout>
      <c:barChart>
        <c:barDir val="col"/>
        <c:grouping val="clustered"/>
        <c:varyColors val="0"/>
        <c:ser>
          <c:idx val="1"/>
          <c:order val="1"/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'9 Years'!$A$10:$A$15</c:f>
              <c:numCache>
                <c:formatCode>General</c:formatCode>
                <c:ptCount val="6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5">
                  <c:v>2026</c:v>
                </c:pt>
              </c:numCache>
            </c:numRef>
          </c:cat>
          <c:val>
            <c:numRef>
              <c:f>'9 Years'!$N$10:$N$15</c:f>
              <c:numCache>
                <c:formatCode>#,##0</c:formatCode>
                <c:ptCount val="6"/>
                <c:pt idx="0">
                  <c:v>18267</c:v>
                </c:pt>
                <c:pt idx="1">
                  <c:v>24349</c:v>
                </c:pt>
                <c:pt idx="2">
                  <c:v>26162</c:v>
                </c:pt>
                <c:pt idx="3">
                  <c:v>30898</c:v>
                </c:pt>
                <c:pt idx="4">
                  <c:v>25688</c:v>
                </c:pt>
                <c:pt idx="5">
                  <c:v>28905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6027-4D15-A20D-00D4C7F6D98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421910496"/>
        <c:axId val="421910888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v>Year</c:v>
                </c:tx>
                <c:spPr>
                  <a:solidFill>
                    <a:srgbClr val="9999FF"/>
                  </a:solidFill>
                  <a:ln w="12700">
                    <a:solidFill>
                      <a:srgbClr val="000000"/>
                    </a:solidFill>
                    <a:prstDash val="solid"/>
                  </a:ln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</c:ext>
                  </c:extLst>
                </c:dLbls>
                <c:cat>
                  <c:numRef>
                    <c:extLst>
                      <c:ext uri="{02D57815-91ED-43cb-92C2-25804820EDAC}">
                        <c15:formulaRef>
                          <c15:sqref>'9 Years'!$A$10:$A$15</c15:sqref>
                        </c15:formulaRef>
                      </c:ext>
                    </c:extLst>
                    <c:numCache>
                      <c:formatCode>General</c:formatCode>
                      <c:ptCount val="6"/>
                      <c:pt idx="0">
                        <c:v>2021</c:v>
                      </c:pt>
                      <c:pt idx="1">
                        <c:v>2022</c:v>
                      </c:pt>
                      <c:pt idx="2">
                        <c:v>2023</c:v>
                      </c:pt>
                      <c:pt idx="3">
                        <c:v>2024</c:v>
                      </c:pt>
                      <c:pt idx="4">
                        <c:v>2025</c:v>
                      </c:pt>
                      <c:pt idx="5">
                        <c:v>2026</c:v>
                      </c:pt>
                    </c:numCache>
                  </c:numRef>
                </c:cat>
                <c:val>
                  <c:numLit>
                    <c:ptCount val="0"/>
                  </c:numLit>
                </c:val>
                <c:extLst>
                  <c:ext xmlns:c16="http://schemas.microsoft.com/office/drawing/2014/chart" uri="{C3380CC4-5D6E-409C-BE32-E72D297353CC}">
                    <c16:uniqueId val="{00000001-6027-4D15-A20D-00D4C7F6D985}"/>
                  </c:ext>
                </c:extLst>
              </c15:ser>
            </c15:filteredBarSeries>
          </c:ext>
        </c:extLst>
      </c:barChart>
      <c:catAx>
        <c:axId val="4219104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21910888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421910888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175">
            <a:solidFill>
              <a:srgbClr val="000000">
                <a:alpha val="94000"/>
              </a:srgbClr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21910496"/>
        <c:crosses val="autoZero"/>
        <c:crossBetween val="between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600"/>
              <a:t>4Q Rolling Average One-Way Fare - </a:t>
            </a:r>
          </a:p>
          <a:p>
            <a:pPr>
              <a:defRPr/>
            </a:pPr>
            <a:r>
              <a:rPr lang="en-US" sz="1600" baseline="0"/>
              <a:t>(Q4 2025 through Q4 2026</a:t>
            </a:r>
            <a:r>
              <a:rPr lang="en-US" sz="1600"/>
              <a:t>)</a:t>
            </a:r>
          </a:p>
        </c:rich>
      </c:tx>
      <c:layout>
        <c:manualLayout>
          <c:xMode val="edge"/>
          <c:yMode val="edge"/>
          <c:x val="0.20177906189145714"/>
          <c:y val="2.8482939632545928E-2"/>
        </c:manualLayout>
      </c:layout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7ADD-4166-B3C0-3D46AC134D8E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'Fare Compare'!$A$5:$A$11</c:f>
              <c:strCache>
                <c:ptCount val="7"/>
                <c:pt idx="0">
                  <c:v>AZO</c:v>
                </c:pt>
                <c:pt idx="1">
                  <c:v>DTW</c:v>
                </c:pt>
                <c:pt idx="2">
                  <c:v>FNT</c:v>
                </c:pt>
                <c:pt idx="3">
                  <c:v>GRR</c:v>
                </c:pt>
                <c:pt idx="4">
                  <c:v>LAN</c:v>
                </c:pt>
                <c:pt idx="5">
                  <c:v>MBS</c:v>
                </c:pt>
                <c:pt idx="6">
                  <c:v>SBN</c:v>
                </c:pt>
              </c:strCache>
            </c:strRef>
          </c:cat>
          <c:val>
            <c:numRef>
              <c:f>'Fare Compare'!$B$5:$B$11</c:f>
              <c:numCache>
                <c:formatCode>"$"#,##0</c:formatCode>
                <c:ptCount val="7"/>
                <c:pt idx="0">
                  <c:v>266.39999999999998</c:v>
                </c:pt>
                <c:pt idx="1">
                  <c:v>222.66</c:v>
                </c:pt>
                <c:pt idx="2">
                  <c:v>100.23</c:v>
                </c:pt>
                <c:pt idx="3">
                  <c:v>206.22</c:v>
                </c:pt>
                <c:pt idx="4">
                  <c:v>220.2</c:v>
                </c:pt>
                <c:pt idx="5">
                  <c:v>267.70999999999998</c:v>
                </c:pt>
                <c:pt idx="6">
                  <c:v>200.05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ADD-4166-B3C0-3D46AC134D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overlap val="100"/>
        <c:axId val="206642584"/>
        <c:axId val="206642976"/>
      </c:barChart>
      <c:catAx>
        <c:axId val="20664258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06642976"/>
        <c:crosses val="autoZero"/>
        <c:auto val="1"/>
        <c:lblAlgn val="ctr"/>
        <c:lblOffset val="100"/>
        <c:noMultiLvlLbl val="0"/>
      </c:catAx>
      <c:valAx>
        <c:axId val="206642976"/>
        <c:scaling>
          <c:orientation val="minMax"/>
        </c:scaling>
        <c:delete val="0"/>
        <c:axPos val="l"/>
        <c:majorGridlines/>
        <c:numFmt formatCode="&quot;$&quot;#,##0" sourceLinked="1"/>
        <c:majorTickMark val="none"/>
        <c:minorTickMark val="none"/>
        <c:tickLblPos val="nextTo"/>
        <c:crossAx val="206642584"/>
        <c:crosses val="autoZero"/>
        <c:crossBetween val="between"/>
      </c:valAx>
    </c:plotArea>
    <c:plotVisOnly val="1"/>
    <c:dispBlanksAs val="gap"/>
    <c:showDLblsOverMax val="0"/>
  </c:chart>
  <c:spPr>
    <a:ln w="38100"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2F87ED-066A-497C-978A-415E1A493D03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51EE0C-5D72-469B-9012-3D208C29C7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797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51EE0C-5D72-469B-9012-3D208C29C74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895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B2C2F-25BF-A0A1-AFC7-A78788C5F5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943576-5619-D8B3-4BE1-D1FC805037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95C067-3001-B8BB-4822-2F61D5B89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74E8F-F18A-1D93-BC2E-DB2DC21B4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B18809-4248-BFFF-18BA-4543D4679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364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B5FB1-9076-FA5A-027A-953AB667B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32CABA-B785-3ACD-9849-8C92B4230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D8E052-37D7-AE87-DDED-2065BE41A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C7ECC4-044D-3234-55CD-7270836CC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D6C4B0-EE9A-838A-363C-53AE2E789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016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D60511-CF38-37DB-80B2-B991C6762B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2D1A4D-9FFD-8DEB-AEA8-6592DD6A7B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D3C4AA-FAD8-C4AE-EC67-F5E38FC06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DC48C7-6D94-4BFA-C6A4-7C9F3848A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07ED07-D21A-37B8-351E-1179ACFE5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254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19D19-9752-A894-05EA-8B065C2F0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C7A322-0BBA-D84C-77DC-CB64A3178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5510BF-576E-0BC4-06A7-F6B534D43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F96F1-700B-C917-24C0-11B9B92DB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B63D0C-FC61-B01B-883D-B72C2DAE6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191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9E65F-7CB0-E24E-7397-361FE2525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6309E8-E883-BB06-9CC3-EF15EC023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C3CC63-1680-0A1D-4D8B-38DB4C262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E745D8-50DB-AD6B-3864-397323F35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AFCC30-D6D3-C15E-67DF-0D5A85A8F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508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3C9A3-19CB-A7C3-872D-67F699A93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019DC9-422F-508E-157E-779CAAD2DE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6213FA-4A96-3B5A-D48F-AB64F88678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77C4BE-8679-F2D9-C931-B807A854B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623804-CF1F-B8D9-FC78-A8CD25E72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76B91A-2831-0AFE-6CCD-86826BDAB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79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C374F-9BFC-4183-EC36-96030D8C3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2FB86D-6570-0901-B718-8A9D957A6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C392F8-B04B-1CAD-5AEC-27F7C5C964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615333-74CE-1B39-FC67-054D7EB111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060355-0D02-1A3A-02EC-078CD0F017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BEA6DB-7DB3-85D0-4105-DA5214398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63913F-64B7-ECCA-45CF-07745BB0F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4001E5-7391-8AA4-A148-2506D640F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709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5B617-8130-2B86-BFFF-49F8745C7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D1529E-2432-3D0E-15FA-6EE24A33C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43F9F7-A2DB-7147-F66B-2FDB71AD3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186677-2DF9-4297-D335-28DDDCC81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929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51E4D1-A084-065F-D9FE-2E06A154B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582EF7-957E-82B1-B371-AC829B5D3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A1C4E-4625-D198-F3E7-0D455788B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857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E8AF5-8AA1-E797-2140-0A60A66B2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E0DFD-7C60-EDD1-374C-D677AFCD1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D0B623-D57F-C080-A369-891FEED15A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06796A-D8C1-02AC-6D8E-FA72A1D5B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CD751E-A84E-EDC0-9EEA-AC43C12A6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8493B8-20CD-1875-664A-B4E75333B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791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7075C-792D-0726-EB65-4332C15C6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155B18-4408-1B18-E58F-01F5DA5439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77F4B5-7670-C590-C06E-F8D5D6FB75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A04247-5C7D-C740-797F-D752116BB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D71225-2C5C-BE92-DFE7-42A018021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A9B480-C02B-7B54-827F-5DF7FDFD0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803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532D14-B3C8-9AC2-D31C-4D796A1C1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B32D34-884E-0744-F158-967BF74632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B9254-838E-3419-C7F0-32E4596BFE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07674E-F1C7-4762-8905-110DBCA49425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CA7DF3-DFD3-4629-CE40-953CC4A3CB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2B0FAC-43BC-A691-79B4-7D460E48DA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123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1.png"/><Relationship Id="rId7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2.xml"/><Relationship Id="rId5" Type="http://schemas.openxmlformats.org/officeDocument/2006/relationships/image" Target="../media/image2.png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 descr="heading title stating the airport monthly statistics for june 2024">
            <a:extLst>
              <a:ext uri="{FF2B5EF4-FFF2-40B4-BE49-F238E27FC236}">
                <a16:creationId xmlns:a16="http://schemas.microsoft.com/office/drawing/2014/main" id="{47262E43-2A4E-FD0A-F9B9-5435B3A83A03}"/>
              </a:ext>
            </a:extLst>
          </p:cNvPr>
          <p:cNvSpPr/>
          <p:nvPr/>
        </p:nvSpPr>
        <p:spPr>
          <a:xfrm>
            <a:off x="0" y="0"/>
            <a:ext cx="12192000" cy="65056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AAF7ABF-6C42-B7C4-A4BC-73B09101C467}"/>
              </a:ext>
            </a:extLst>
          </p:cNvPr>
          <p:cNvSpPr txBox="1"/>
          <p:nvPr/>
        </p:nvSpPr>
        <p:spPr>
          <a:xfrm>
            <a:off x="2111594" y="140108"/>
            <a:ext cx="7324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Kalamazoo/Battle Creek International Airport Monthly Statistics </a:t>
            </a:r>
            <a:r>
              <a:rPr lang="en-US">
                <a:solidFill>
                  <a:schemeClr val="bg1"/>
                </a:solidFill>
              </a:rPr>
              <a:t>– April </a:t>
            </a:r>
            <a:r>
              <a:rPr lang="en-US" dirty="0">
                <a:solidFill>
                  <a:schemeClr val="bg1"/>
                </a:solidFill>
              </a:rPr>
              <a:t>2026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4ED1ED4-953A-FB33-B21E-42FD4BD36D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2" y="780292"/>
            <a:ext cx="7990114" cy="1276118"/>
          </a:xfrm>
          <a:prstGeom prst="rect">
            <a:avLst/>
          </a:prstGeom>
        </p:spPr>
      </p:pic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00000000-0008-0000-0B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5059076"/>
              </p:ext>
            </p:extLst>
          </p:nvPr>
        </p:nvGraphicFramePr>
        <p:xfrm>
          <a:off x="8129121" y="3744716"/>
          <a:ext cx="3798137" cy="2973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2351DFBD-27D9-9871-A21A-E4ED463336E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43381" y="866248"/>
            <a:ext cx="3834716" cy="2737341"/>
          </a:xfrm>
          <a:prstGeom prst="rect">
            <a:avLst/>
          </a:prstGeom>
        </p:spPr>
      </p:pic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00000000-0008-0000-0C00-0000F329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3509268"/>
              </p:ext>
            </p:extLst>
          </p:nvPr>
        </p:nvGraphicFramePr>
        <p:xfrm>
          <a:off x="659201" y="2124075"/>
          <a:ext cx="6035513" cy="23608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00000000-0008-0000-04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0728230"/>
              </p:ext>
            </p:extLst>
          </p:nvPr>
        </p:nvGraphicFramePr>
        <p:xfrm>
          <a:off x="152402" y="4464549"/>
          <a:ext cx="3918857" cy="22533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17" name="Picture 16">
            <a:extLst>
              <a:ext uri="{FF2B5EF4-FFF2-40B4-BE49-F238E27FC236}">
                <a16:creationId xmlns:a16="http://schemas.microsoft.com/office/drawing/2014/main" id="{3E05F605-EC9A-DE44-2E46-9708F63249F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22884" y="4629244"/>
            <a:ext cx="3556345" cy="2088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923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820</TotalTime>
  <Words>41</Words>
  <Application>Microsoft Office PowerPoint</Application>
  <PresentationFormat>Widescreen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A. Williams</dc:creator>
  <cp:lastModifiedBy>Craig A. Williams</cp:lastModifiedBy>
  <cp:revision>34</cp:revision>
  <dcterms:created xsi:type="dcterms:W3CDTF">2024-08-06T15:43:59Z</dcterms:created>
  <dcterms:modified xsi:type="dcterms:W3CDTF">2026-05-13T19:18:18Z</dcterms:modified>
</cp:coreProperties>
</file>