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20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-504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d.kalcounty.com\private\Airport%20Admin\Air%20Service\26Monthly%20Air%20Service%20Stakeholder%20Report%20DRAF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d.kalcounty.com\private\Airport%20Admin\Air%20Service\26Monthly%20Air%20Service%20Stakeholder%20Report%20DRAF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AIRCRAFT OPERATIONS
2026 v. 2025 v. 5-Yr</a:t>
            </a:r>
          </a:p>
        </c:rich>
      </c:tx>
      <c:layout>
        <c:manualLayout>
          <c:xMode val="edge"/>
          <c:yMode val="edge"/>
          <c:x val="0.20444491105278506"/>
          <c:y val="1.3404825737265416E-2"/>
        </c:manualLayout>
      </c:layout>
      <c:overlay val="0"/>
      <c:spPr>
        <a:solidFill>
          <a:srgbClr val="FFFFFF"/>
        </a:solidFill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6222247219097613"/>
          <c:y val="0.3110272477201611"/>
          <c:w val="0.80444619020440578"/>
          <c:h val="0.34852592541199601"/>
        </c:manualLayout>
      </c:layout>
      <c:lineChart>
        <c:grouping val="standard"/>
        <c:varyColors val="0"/>
        <c:ser>
          <c:idx val="1"/>
          <c:order val="0"/>
          <c:spPr>
            <a:ln w="12700">
              <a:solidFill>
                <a:srgbClr val="FF00FF"/>
              </a:solidFill>
              <a:prstDash val="solid"/>
            </a:ln>
          </c:spPr>
          <c:marker>
            <c:symbol val="square"/>
            <c:size val="5"/>
            <c:spPr>
              <a:solidFill>
                <a:srgbClr val="FF00FF"/>
              </a:solidFill>
              <a:ln>
                <a:solidFill>
                  <a:srgbClr val="FF00FF"/>
                </a:solidFill>
                <a:prstDash val="solid"/>
              </a:ln>
            </c:spPr>
          </c:marker>
          <c:cat>
            <c:strRef>
              <c:f>OperationsPrint!$B$7:$B$18</c:f>
              <c:strCache>
                <c:ptCount val="12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  <c:pt idx="9">
                  <c:v>October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OperationsPrint!$D$7:$D$11</c:f>
              <c:numCache>
                <c:formatCode>#,##0</c:formatCode>
                <c:ptCount val="5"/>
                <c:pt idx="0">
                  <c:v>2133</c:v>
                </c:pt>
                <c:pt idx="1">
                  <c:v>4127</c:v>
                </c:pt>
                <c:pt idx="2">
                  <c:v>4422</c:v>
                </c:pt>
                <c:pt idx="3">
                  <c:v>4515</c:v>
                </c:pt>
                <c:pt idx="4">
                  <c:v>5089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B3F-498C-A728-41749600900A}"/>
            </c:ext>
          </c:extLst>
        </c:ser>
        <c:ser>
          <c:idx val="2"/>
          <c:order val="1"/>
          <c:tx>
            <c:v>2025</c:v>
          </c:tx>
          <c:spPr>
            <a:ln w="12700">
              <a:solidFill>
                <a:srgbClr val="0000FF"/>
              </a:solidFill>
              <a:prstDash val="solid"/>
            </a:ln>
          </c:spPr>
          <c:marker>
            <c:symbol val="triangle"/>
            <c:size val="5"/>
            <c:spPr>
              <a:solidFill>
                <a:srgbClr val="0000FF"/>
              </a:solidFill>
              <a:ln>
                <a:solidFill>
                  <a:srgbClr val="0000FF"/>
                </a:solidFill>
                <a:prstDash val="solid"/>
              </a:ln>
            </c:spPr>
          </c:marker>
          <c:cat>
            <c:strRef>
              <c:f>OperationsPrint!$B$7:$B$18</c:f>
              <c:strCache>
                <c:ptCount val="12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  <c:pt idx="9">
                  <c:v>October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OperationsPrint!$E$7:$E$18</c:f>
              <c:numCache>
                <c:formatCode>#,##0</c:formatCode>
                <c:ptCount val="12"/>
                <c:pt idx="0">
                  <c:v>2294</c:v>
                </c:pt>
                <c:pt idx="1">
                  <c:v>2751</c:v>
                </c:pt>
                <c:pt idx="2">
                  <c:v>4277</c:v>
                </c:pt>
                <c:pt idx="3">
                  <c:v>4760</c:v>
                </c:pt>
                <c:pt idx="4">
                  <c:v>3955</c:v>
                </c:pt>
                <c:pt idx="5">
                  <c:v>3997</c:v>
                </c:pt>
                <c:pt idx="6">
                  <c:v>5607</c:v>
                </c:pt>
                <c:pt idx="7">
                  <c:v>5649</c:v>
                </c:pt>
                <c:pt idx="8">
                  <c:v>5885</c:v>
                </c:pt>
                <c:pt idx="9">
                  <c:v>5582</c:v>
                </c:pt>
                <c:pt idx="10">
                  <c:v>3766</c:v>
                </c:pt>
                <c:pt idx="11">
                  <c:v>3408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B3F-498C-A728-41749600900A}"/>
            </c:ext>
          </c:extLst>
        </c:ser>
        <c:ser>
          <c:idx val="3"/>
          <c:order val="2"/>
          <c:tx>
            <c:v>5-Year Rolling</c:v>
          </c:tx>
          <c:cat>
            <c:strRef>
              <c:f>OperationsPrint!$B$7:$B$18</c:f>
              <c:strCache>
                <c:ptCount val="12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  <c:pt idx="9">
                  <c:v>October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OperationsPrint!$C$7:$C$18</c:f>
              <c:numCache>
                <c:formatCode>#,##0</c:formatCode>
                <c:ptCount val="12"/>
                <c:pt idx="0">
                  <c:v>2338.8000000000002</c:v>
                </c:pt>
                <c:pt idx="1">
                  <c:v>3582.8</c:v>
                </c:pt>
                <c:pt idx="2">
                  <c:v>4049.8</c:v>
                </c:pt>
                <c:pt idx="3">
                  <c:v>4447.3999999999996</c:v>
                </c:pt>
                <c:pt idx="4">
                  <c:v>4864.6000000000004</c:v>
                </c:pt>
                <c:pt idx="5">
                  <c:v>4745</c:v>
                </c:pt>
                <c:pt idx="6">
                  <c:v>4973.8</c:v>
                </c:pt>
                <c:pt idx="7">
                  <c:v>5333.8</c:v>
                </c:pt>
                <c:pt idx="8">
                  <c:v>4900.8</c:v>
                </c:pt>
                <c:pt idx="9">
                  <c:v>4550.2</c:v>
                </c:pt>
                <c:pt idx="10">
                  <c:v>3624</c:v>
                </c:pt>
                <c:pt idx="11">
                  <c:v>2778.8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B3F-498C-A728-4174960090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0111768"/>
        <c:axId val="205832912"/>
        <c:extLst/>
      </c:lineChart>
      <c:catAx>
        <c:axId val="420111768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/>
            </a:pPr>
            <a:endParaRPr lang="en-US"/>
          </a:p>
        </c:txPr>
        <c:crossAx val="205832912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205832912"/>
        <c:scaling>
          <c:orientation val="minMax"/>
          <c:max val="6000"/>
          <c:min val="2000"/>
        </c:scaling>
        <c:delete val="0"/>
        <c:axPos val="l"/>
        <c:numFmt formatCode="General" sourceLinked="0"/>
        <c:majorTickMark val="in"/>
        <c:minorTickMark val="none"/>
        <c:tickLblPos val="low"/>
        <c:spPr>
          <a:ln w="3175">
            <a:solidFill>
              <a:srgbClr val="000000">
                <a:alpha val="96000"/>
              </a:srgbClr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420111768"/>
        <c:crosses val="autoZero"/>
        <c:crossBetween val="between"/>
        <c:dispUnits>
          <c:builtInUnit val="thousands"/>
          <c:dispUnitsLbl>
            <c:layout>
              <c:manualLayout>
                <c:xMode val="edge"/>
                <c:yMode val="edge"/>
                <c:x val="3.3333405671453278E-2"/>
                <c:y val="0.31903527018482714"/>
              </c:manualLayout>
            </c:layout>
            <c:spPr>
              <a:noFill/>
              <a:ln w="25400">
                <a:noFill/>
              </a:ln>
            </c:spPr>
            <c:txPr>
              <a:bodyPr rot="-5400000" vert="horz"/>
              <a:lstStyle/>
              <a:p>
                <a:pPr algn="ctr">
                  <a:defRPr/>
                </a:pPr>
                <a:endParaRPr lang="en-US"/>
              </a:p>
            </c:txPr>
          </c:dispUnitsLbl>
        </c:dispUnits>
      </c:valAx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</c:plotArea>
    <c:legend>
      <c:legendPos val="b"/>
      <c:overlay val="0"/>
      <c:spPr>
        <a:solidFill>
          <a:srgbClr val="FFFFFF"/>
        </a:solidFill>
        <a:ln w="25400">
          <a:noFill/>
        </a:ln>
      </c:spPr>
    </c:legend>
    <c:plotVisOnly val="0"/>
    <c:dispBlanksAs val="gap"/>
    <c:showDLblsOverMax val="0"/>
  </c:chart>
  <c:spPr>
    <a:solidFill>
      <a:schemeClr val="lt1"/>
    </a:solidFill>
    <a:ln w="25400" cap="flat" cmpd="sng" algn="ctr">
      <a:solidFill>
        <a:schemeClr val="accent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Year-To-Date</a:t>
            </a:r>
            <a:r>
              <a:rPr lang="en-US" baseline="0"/>
              <a:t> Enplanement Comparison - Through June</a:t>
            </a:r>
            <a:endParaRPr lang="en-US"/>
          </a:p>
        </c:rich>
      </c:tx>
      <c:layout>
        <c:manualLayout>
          <c:xMode val="edge"/>
          <c:yMode val="edge"/>
          <c:x val="0.24326335877862595"/>
          <c:y val="3.4063260340632603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552346570397112"/>
          <c:y val="0.20503597122302158"/>
          <c:w val="0.81949458483754456"/>
          <c:h val="0.64748201438850106"/>
        </c:manualLayout>
      </c:layout>
      <c:barChart>
        <c:barDir val="col"/>
        <c:grouping val="clustered"/>
        <c:varyColors val="0"/>
        <c:ser>
          <c:idx val="1"/>
          <c:order val="1"/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'9 Years'!$A$10:$A$15</c:f>
              <c:numCache>
                <c:formatCode>General</c:formatCode>
                <c:ptCount val="6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</c:numCache>
            </c:numRef>
          </c:cat>
          <c:val>
            <c:numRef>
              <c:f>'9 Years'!$N$10:$N$15</c:f>
              <c:numCache>
                <c:formatCode>#,##0</c:formatCode>
                <c:ptCount val="6"/>
                <c:pt idx="0">
                  <c:v>33014</c:v>
                </c:pt>
                <c:pt idx="1">
                  <c:v>38096</c:v>
                </c:pt>
                <c:pt idx="2">
                  <c:v>41113</c:v>
                </c:pt>
                <c:pt idx="3">
                  <c:v>47651</c:v>
                </c:pt>
                <c:pt idx="4">
                  <c:v>41610</c:v>
                </c:pt>
                <c:pt idx="5">
                  <c:v>45873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7F1B-47EE-A22E-C567C4B862F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421910496"/>
        <c:axId val="421910888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v>Year</c:v>
                </c:tx>
                <c:spPr>
                  <a:solidFill>
                    <a:srgbClr val="9999FF"/>
                  </a:solidFill>
                  <a:ln w="12700">
                    <a:solidFill>
                      <a:srgbClr val="000000"/>
                    </a:solidFill>
                    <a:prstDash val="solid"/>
                  </a:ln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'9 Years'!$A$10:$A$15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2021</c:v>
                      </c:pt>
                      <c:pt idx="1">
                        <c:v>2022</c:v>
                      </c:pt>
                      <c:pt idx="2">
                        <c:v>2023</c:v>
                      </c:pt>
                      <c:pt idx="3">
                        <c:v>2024</c:v>
                      </c:pt>
                      <c:pt idx="4">
                        <c:v>2025</c:v>
                      </c:pt>
                      <c:pt idx="5">
                        <c:v>2026</c:v>
                      </c:pt>
                    </c:numCache>
                  </c:numRef>
                </c:cat>
                <c:val>
                  <c:numLit>
                    <c:ptCount val="0"/>
                  </c:numLit>
                </c:val>
                <c:extLst>
                  <c:ext xmlns:c16="http://schemas.microsoft.com/office/drawing/2014/chart" uri="{C3380CC4-5D6E-409C-BE32-E72D297353CC}">
                    <c16:uniqueId val="{00000001-7F1B-47EE-A22E-C567C4B862F0}"/>
                  </c:ext>
                </c:extLst>
              </c15:ser>
            </c15:filteredBarSeries>
          </c:ext>
        </c:extLst>
      </c:barChart>
      <c:catAx>
        <c:axId val="4219104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21910888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42191088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#,##0" sourceLinked="1"/>
        <c:majorTickMark val="out"/>
        <c:minorTickMark val="none"/>
        <c:tickLblPos val="nextTo"/>
        <c:spPr>
          <a:ln w="3175">
            <a:solidFill>
              <a:srgbClr val="000000">
                <a:alpha val="94000"/>
              </a:srgbClr>
            </a:solidFill>
            <a:prstDash val="solid"/>
          </a:ln>
        </c:spPr>
        <c:txPr>
          <a:bodyPr rot="0" vert="horz"/>
          <a:lstStyle/>
          <a:p>
            <a:pPr>
              <a:defRPr sz="8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21910496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5BEAA1-F8E2-45CC-9728-6DE250AABC0E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2DBE00-4809-496E-8FF4-040BC2D48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153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"Passenger traffic increased 24.8% year over year as airlines expanded available seating by 30.7%. While more travelers flew in 2026 than in 2025, the additional capacity outpaced demand, resulting in a load factor of 73.9% compared with 77.4% the previous year. On a capacity-adjusted basis, demand was approximately 4.5% lower than the prior year."</a:t>
            </a:r>
          </a:p>
          <a:p>
            <a:r>
              <a:rPr lang="en-US" dirty="0"/>
              <a:t>This analysis shows that:</a:t>
            </a:r>
          </a:p>
          <a:p>
            <a:r>
              <a:rPr lang="en-US" b="1" dirty="0"/>
              <a:t>Actual passengers:</a:t>
            </a:r>
            <a:r>
              <a:rPr lang="en-US" dirty="0"/>
              <a:t> </a:t>
            </a:r>
            <a:r>
              <a:rPr lang="en-US" b="1" dirty="0"/>
              <a:t>▲ 24.8%</a:t>
            </a:r>
            <a:r>
              <a:rPr lang="en-US" dirty="0"/>
              <a:t> </a:t>
            </a:r>
          </a:p>
          <a:p>
            <a:r>
              <a:rPr lang="en-US" b="1" dirty="0"/>
              <a:t>Available seats:</a:t>
            </a:r>
            <a:r>
              <a:rPr lang="en-US" dirty="0"/>
              <a:t> </a:t>
            </a:r>
            <a:r>
              <a:rPr lang="en-US" b="1" dirty="0"/>
              <a:t>▲ 30.7%</a:t>
            </a:r>
            <a:r>
              <a:rPr lang="en-US" dirty="0"/>
              <a:t> </a:t>
            </a:r>
          </a:p>
          <a:p>
            <a:r>
              <a:rPr lang="en-US" b="1" dirty="0"/>
              <a:t>Load factor:</a:t>
            </a:r>
            <a:r>
              <a:rPr lang="en-US" dirty="0"/>
              <a:t> </a:t>
            </a:r>
            <a:r>
              <a:rPr lang="en-US" b="1" dirty="0"/>
              <a:t>▼ from 77.4% to 73.9%</a:t>
            </a:r>
            <a:r>
              <a:rPr lang="en-US" dirty="0"/>
              <a:t> </a:t>
            </a:r>
          </a:p>
          <a:p>
            <a:r>
              <a:rPr lang="en-US" dirty="0"/>
              <a:t>So unlike your first example—where demand strengthened despite fewer seats—this example shows that passenger growth was driven primarily by increased airline capacity, with aircraft flying slightly less full on average.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51EE0C-5D72-469B-9012-3D208C29C74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5895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4FC3F-041F-4CD3-8221-D3793B964E84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E2B17-587D-440F-A8AA-433FBB25A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838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4FC3F-041F-4CD3-8221-D3793B964E84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E2B17-587D-440F-A8AA-433FBB25A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3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4FC3F-041F-4CD3-8221-D3793B964E84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E2B17-587D-440F-A8AA-433FBB25A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762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4FC3F-041F-4CD3-8221-D3793B964E84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E2B17-587D-440F-A8AA-433FBB25A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456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4FC3F-041F-4CD3-8221-D3793B964E84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E2B17-587D-440F-A8AA-433FBB25A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886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4FC3F-041F-4CD3-8221-D3793B964E84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E2B17-587D-440F-A8AA-433FBB25A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050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4FC3F-041F-4CD3-8221-D3793B964E84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E2B17-587D-440F-A8AA-433FBB25A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721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4FC3F-041F-4CD3-8221-D3793B964E84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E2B17-587D-440F-A8AA-433FBB25A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4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4FC3F-041F-4CD3-8221-D3793B964E84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E2B17-587D-440F-A8AA-433FBB25A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972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4FC3F-041F-4CD3-8221-D3793B964E84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E2B17-587D-440F-A8AA-433FBB25A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734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4FC3F-041F-4CD3-8221-D3793B964E84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E2B17-587D-440F-A8AA-433FBB25A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025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CE4FC3F-041F-4CD3-8221-D3793B964E84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B07E2B17-587D-440F-A8AA-433FBB25A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121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 descr="heading title stating the airport monthly statistics for june 2024">
            <a:extLst>
              <a:ext uri="{FF2B5EF4-FFF2-40B4-BE49-F238E27FC236}">
                <a16:creationId xmlns:a16="http://schemas.microsoft.com/office/drawing/2014/main" id="{47262E43-2A4E-FD0A-F9B9-5435B3A83A03}"/>
              </a:ext>
            </a:extLst>
          </p:cNvPr>
          <p:cNvSpPr/>
          <p:nvPr/>
        </p:nvSpPr>
        <p:spPr>
          <a:xfrm>
            <a:off x="0" y="0"/>
            <a:ext cx="12192000" cy="65056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AAF7ABF-6C42-B7C4-A4BC-73B09101C467}"/>
              </a:ext>
            </a:extLst>
          </p:cNvPr>
          <p:cNvSpPr txBox="1"/>
          <p:nvPr/>
        </p:nvSpPr>
        <p:spPr>
          <a:xfrm>
            <a:off x="2111594" y="140108"/>
            <a:ext cx="7409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Kalamazoo/Battle Creek International Airport Monthly Statistics – June 2026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B738D80-F8D4-CE58-C7E2-BAD46CBE40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349" y="4523332"/>
            <a:ext cx="3203215" cy="219456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5B1CFEE-9943-2704-411F-00A5F83F5C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4518" y="4546014"/>
            <a:ext cx="3638348" cy="219456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E4DD251-434F-3516-B408-74E5C83312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7820" y="805042"/>
            <a:ext cx="3798137" cy="2798307"/>
          </a:xfrm>
          <a:prstGeom prst="rect">
            <a:avLst/>
          </a:prstGeom>
        </p:spPr>
      </p:pic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00000000-0008-0000-0B00-000002000000}"/>
              </a:ext>
            </a:extLst>
          </p:cNvPr>
          <p:cNvGraphicFramePr>
            <a:graphicFrameLocks/>
          </p:cNvGraphicFramePr>
          <p:nvPr/>
        </p:nvGraphicFramePr>
        <p:xfrm>
          <a:off x="8227819" y="3757824"/>
          <a:ext cx="3798137" cy="2798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4BD5D47E-DE8C-80C0-4635-2B5405C9EE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6659" y="673342"/>
            <a:ext cx="7592442" cy="1485133"/>
          </a:xfrm>
          <a:prstGeom prst="rect">
            <a:avLst/>
          </a:prstGeom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C00-0000F329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2280337"/>
              </p:ext>
            </p:extLst>
          </p:nvPr>
        </p:nvGraphicFramePr>
        <p:xfrm>
          <a:off x="1044117" y="2173324"/>
          <a:ext cx="64008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1946413618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156</Words>
  <Application>Microsoft Office PowerPoint</Application>
  <PresentationFormat>Widescreen</PresentationFormat>
  <Paragraphs>10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Calibri</vt:lpstr>
      <vt:lpstr>Corbel</vt:lpstr>
      <vt:lpstr>Wingdings 2</vt:lpstr>
      <vt:lpstr>Frame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Craig A. Williams</dc:creator>
  <cp:lastModifiedBy>Craig A. Williams</cp:lastModifiedBy>
  <cp:revision>2</cp:revision>
  <dcterms:created xsi:type="dcterms:W3CDTF">2026-07-08T19:30:59Z</dcterms:created>
  <dcterms:modified xsi:type="dcterms:W3CDTF">2026-07-08T19:52:03Z</dcterms:modified>
</cp:coreProperties>
</file>